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7" r:id="rId2"/>
    <p:sldId id="258" r:id="rId3"/>
    <p:sldId id="259" r:id="rId4"/>
    <p:sldId id="260" r:id="rId5"/>
    <p:sldId id="261" r:id="rId6"/>
    <p:sldId id="262" r:id="rId7"/>
  </p:sldIdLst>
  <p:sldSz cx="18288000" cy="1828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inard, Sean" initials="KS" lastIdx="1" clrIdx="0">
    <p:extLst>
      <p:ext uri="{19B8F6BF-5375-455C-9EA6-DF929625EA0E}">
        <p15:presenceInfo xmlns:p15="http://schemas.microsoft.com/office/powerpoint/2012/main" userId="S::skinard@islander.tamucc.edu::be6a384c-68c0-40e9-a687-8bf49440744f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FFFBF"/>
    <a:srgbClr val="BFBFFF"/>
    <a:srgbClr val="FFFF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31" autoAdjust="0"/>
    <p:restoredTop sz="94660"/>
  </p:normalViewPr>
  <p:slideViewPr>
    <p:cSldViewPr snapToGrid="0">
      <p:cViewPr varScale="1">
        <p:scale>
          <a:sx n="43" d="100"/>
          <a:sy n="43" d="100"/>
        </p:scale>
        <p:origin x="208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1828800" cy="18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2992968"/>
            <a:ext cx="15544800" cy="6366933"/>
          </a:xfrm>
        </p:spPr>
        <p:txBody>
          <a:bodyPr anchor="b"/>
          <a:lstStyle>
            <a:lvl1pPr algn="ctr">
              <a:defRPr sz="1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0" y="9605435"/>
            <a:ext cx="13716000" cy="4415365"/>
          </a:xfrm>
        </p:spPr>
        <p:txBody>
          <a:bodyPr/>
          <a:lstStyle>
            <a:lvl1pPr marL="0" indent="0" algn="ctr">
              <a:buNone/>
              <a:defRPr sz="4800"/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F5902-825A-4FD1-91D2-6A5E467D0D55}" type="datetimeFigureOut">
              <a:rPr lang="en-US" smtClean="0"/>
              <a:t>6/18/2021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B5127-25C0-4DCE-8B9A-A57782DE16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7846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F5902-825A-4FD1-91D2-6A5E467D0D55}" type="datetimeFigureOut">
              <a:rPr lang="en-US" smtClean="0"/>
              <a:t>6/18/2021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B5127-25C0-4DCE-8B9A-A57782DE16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6838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087351" y="973667"/>
            <a:ext cx="3943350" cy="154982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1" y="973667"/>
            <a:ext cx="11601450" cy="1549823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F5902-825A-4FD1-91D2-6A5E467D0D55}" type="datetimeFigureOut">
              <a:rPr lang="en-US" smtClean="0"/>
              <a:t>6/18/2021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B5127-25C0-4DCE-8B9A-A57782DE16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433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F5902-825A-4FD1-91D2-6A5E467D0D55}" type="datetimeFigureOut">
              <a:rPr lang="en-US" smtClean="0"/>
              <a:t>6/18/2021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B5127-25C0-4DCE-8B9A-A57782DE16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6108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7776" y="4559305"/>
            <a:ext cx="15773400" cy="7607299"/>
          </a:xfrm>
        </p:spPr>
        <p:txBody>
          <a:bodyPr anchor="b"/>
          <a:lstStyle>
            <a:lvl1pPr>
              <a:defRPr sz="1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47776" y="12238572"/>
            <a:ext cx="15773400" cy="4000499"/>
          </a:xfrm>
        </p:spPr>
        <p:txBody>
          <a:bodyPr/>
          <a:lstStyle>
            <a:lvl1pPr marL="0" indent="0">
              <a:buNone/>
              <a:defRPr sz="4800">
                <a:solidFill>
                  <a:schemeClr val="tx1"/>
                </a:solidFill>
              </a:defRPr>
            </a:lvl1pPr>
            <a:lvl2pPr marL="91440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F5902-825A-4FD1-91D2-6A5E467D0D55}" type="datetimeFigureOut">
              <a:rPr lang="en-US" smtClean="0"/>
              <a:t>6/18/2021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B5127-25C0-4DCE-8B9A-A57782DE16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9977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4868333"/>
            <a:ext cx="7772400" cy="116035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258300" y="4868333"/>
            <a:ext cx="7772400" cy="116035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F5902-825A-4FD1-91D2-6A5E467D0D55}" type="datetimeFigureOut">
              <a:rPr lang="en-US" smtClean="0"/>
              <a:t>6/18/2021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B5127-25C0-4DCE-8B9A-A57782DE16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9572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2" y="973671"/>
            <a:ext cx="15773400" cy="353483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9684" y="4483101"/>
            <a:ext cx="7736680" cy="2197099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9684" y="6680200"/>
            <a:ext cx="7736680" cy="98255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258301" y="4483101"/>
            <a:ext cx="7774782" cy="2197099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258301" y="6680200"/>
            <a:ext cx="7774782" cy="98255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F5902-825A-4FD1-91D2-6A5E467D0D55}" type="datetimeFigureOut">
              <a:rPr lang="en-US" smtClean="0"/>
              <a:t>6/18/2021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B5127-25C0-4DCE-8B9A-A57782DE16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6192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F5902-825A-4FD1-91D2-6A5E467D0D55}" type="datetimeFigureOut">
              <a:rPr lang="en-US" smtClean="0"/>
              <a:t>6/18/2021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B5127-25C0-4DCE-8B9A-A57782DE16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1448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F5902-825A-4FD1-91D2-6A5E467D0D55}" type="datetimeFigureOut">
              <a:rPr lang="en-US" smtClean="0"/>
              <a:t>6/18/2021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B5127-25C0-4DCE-8B9A-A57782DE16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1267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2" y="1219200"/>
            <a:ext cx="5898356" cy="42672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74782" y="2633138"/>
            <a:ext cx="9258300" cy="12996333"/>
          </a:xfrm>
        </p:spPr>
        <p:txBody>
          <a:bodyPr/>
          <a:lstStyle>
            <a:lvl1pPr>
              <a:defRPr sz="6400"/>
            </a:lvl1pPr>
            <a:lvl2pPr>
              <a:defRPr sz="5600"/>
            </a:lvl2pPr>
            <a:lvl3pPr>
              <a:defRPr sz="4800"/>
            </a:lvl3pPr>
            <a:lvl4pPr>
              <a:defRPr sz="4000"/>
            </a:lvl4pPr>
            <a:lvl5pPr>
              <a:defRPr sz="4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2" y="5486400"/>
            <a:ext cx="5898356" cy="10164235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F5902-825A-4FD1-91D2-6A5E467D0D55}" type="datetimeFigureOut">
              <a:rPr lang="en-US" smtClean="0"/>
              <a:t>6/18/2021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B5127-25C0-4DCE-8B9A-A57782DE16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8361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2" y="1219200"/>
            <a:ext cx="5898356" cy="42672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774782" y="2633138"/>
            <a:ext cx="9258300" cy="12996333"/>
          </a:xfrm>
        </p:spPr>
        <p:txBody>
          <a:bodyPr anchor="t"/>
          <a:lstStyle>
            <a:lvl1pPr marL="0" indent="0">
              <a:buNone/>
              <a:defRPr sz="6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2" y="5486400"/>
            <a:ext cx="5898356" cy="10164235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F5902-825A-4FD1-91D2-6A5E467D0D55}" type="datetimeFigureOut">
              <a:rPr lang="en-US" smtClean="0"/>
              <a:t>6/18/2021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B5127-25C0-4DCE-8B9A-A57782DE16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3675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7300" y="973671"/>
            <a:ext cx="15773400" cy="35348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7300" y="4868333"/>
            <a:ext cx="15773400" cy="116035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7300" y="16950271"/>
            <a:ext cx="4114800" cy="9736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6F5902-825A-4FD1-91D2-6A5E467D0D55}" type="datetimeFigureOut">
              <a:rPr lang="en-US" smtClean="0"/>
              <a:t>6/18/2021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57900" y="16950271"/>
            <a:ext cx="6172200" cy="9736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915900" y="16950271"/>
            <a:ext cx="4114800" cy="9736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2B5127-25C0-4DCE-8B9A-A57782DE16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9798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1828800" rtl="0" eaLnBrk="1" latinLnBrk="0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8288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microsoft.com/office/2007/relationships/hdphoto" Target="../media/hdphoto4.wdp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jpg"/><Relationship Id="rId4" Type="http://schemas.microsoft.com/office/2007/relationships/hdphoto" Target="../media/hdphoto3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microsoft.com/office/2007/relationships/hdphoto" Target="../media/hdphoto6.wdp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jpg"/><Relationship Id="rId4" Type="http://schemas.microsoft.com/office/2007/relationships/hdphoto" Target="../media/hdphoto5.wdp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9.wdp"/><Relationship Id="rId3" Type="http://schemas.microsoft.com/office/2007/relationships/hdphoto" Target="../media/hdphoto7.wdp"/><Relationship Id="rId7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microsoft.com/office/2007/relationships/hdphoto" Target="../media/hdphoto8.wdp"/><Relationship Id="rId5" Type="http://schemas.openxmlformats.org/officeDocument/2006/relationships/image" Target="../media/image14.png"/><Relationship Id="rId10" Type="http://schemas.microsoft.com/office/2007/relationships/hdphoto" Target="../media/hdphoto10.wdp"/><Relationship Id="rId4" Type="http://schemas.openxmlformats.org/officeDocument/2006/relationships/image" Target="../media/image13.jpg"/><Relationship Id="rId9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gif"/><Relationship Id="rId4" Type="http://schemas.openxmlformats.org/officeDocument/2006/relationships/image" Target="../media/image18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Relationship Id="rId6" Type="http://schemas.microsoft.com/office/2007/relationships/hdphoto" Target="../media/hdphoto12.wdp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fish&#10;&#10;Description automatically generated">
            <a:extLst>
              <a:ext uri="{FF2B5EF4-FFF2-40B4-BE49-F238E27FC236}">
                <a16:creationId xmlns:a16="http://schemas.microsoft.com/office/drawing/2014/main" id="{0CBCDB94-9915-4FD4-ABCA-41AD92CF8D6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0000AA"/>
              </a:clrFrom>
              <a:clrTo>
                <a:srgbClr val="0000AA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4375" b="64375" l="13594" r="84063">
                        <a14:foregroundMark x1="16875" y1="45833" x2="19063" y2="48542"/>
                        <a14:foregroundMark x1="13594" y1="46458" x2="13594" y2="46458"/>
                        <a14:foregroundMark x1="83125" y1="38125" x2="84063" y2="55833"/>
                        <a14:foregroundMark x1="84063" y1="55833" x2="82344" y2="60625"/>
                        <a14:foregroundMark x1="54844" y1="24583" x2="49688" y2="243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193" t="19355" r="9516" b="30322"/>
          <a:stretch/>
        </p:blipFill>
        <p:spPr>
          <a:xfrm>
            <a:off x="560438" y="884903"/>
            <a:ext cx="6984833" cy="32429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4CE977E-FE03-4998-BF8B-61C3D4D3BB6A}"/>
              </a:ext>
            </a:extLst>
          </p:cNvPr>
          <p:cNvSpPr txBox="1"/>
          <p:nvPr/>
        </p:nvSpPr>
        <p:spPr>
          <a:xfrm>
            <a:off x="8715375" y="1994535"/>
            <a:ext cx="37033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err="1"/>
              <a:t>Poecilia</a:t>
            </a:r>
            <a:r>
              <a:rPr lang="en-US" sz="2400" i="1" dirty="0"/>
              <a:t> Formosa </a:t>
            </a:r>
          </a:p>
          <a:p>
            <a:r>
              <a:rPr lang="en-US" sz="2400" dirty="0"/>
              <a:t>No copyright. Public Domain</a:t>
            </a:r>
          </a:p>
        </p:txBody>
      </p:sp>
      <p:pic>
        <p:nvPicPr>
          <p:cNvPr id="10" name="Picture 9" descr="A close up of a fish&#10;&#10;Description automatically generated">
            <a:extLst>
              <a:ext uri="{FF2B5EF4-FFF2-40B4-BE49-F238E27FC236}">
                <a16:creationId xmlns:a16="http://schemas.microsoft.com/office/drawing/2014/main" id="{78A81BF9-9B93-4D46-ABAC-279DADBA1364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25" y="6374130"/>
            <a:ext cx="7620000" cy="46482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C6100C6-9C95-444E-8EC3-5819E9B1E814}"/>
              </a:ext>
            </a:extLst>
          </p:cNvPr>
          <p:cNvSpPr txBox="1"/>
          <p:nvPr/>
        </p:nvSpPr>
        <p:spPr>
          <a:xfrm>
            <a:off x="8972550" y="8612505"/>
            <a:ext cx="37433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err="1"/>
              <a:t>Cyrpinodon</a:t>
            </a:r>
            <a:r>
              <a:rPr lang="en-US" sz="2400" i="1" dirty="0"/>
              <a:t> variegatus</a:t>
            </a:r>
          </a:p>
          <a:p>
            <a:r>
              <a:rPr lang="en-US" sz="2400" dirty="0"/>
              <a:t>Credit: Joseph R. </a:t>
            </a:r>
            <a:r>
              <a:rPr lang="en-US" sz="2400" dirty="0" err="1"/>
              <a:t>Tomelleri</a:t>
            </a:r>
            <a:endParaRPr lang="en-US" sz="2400" dirty="0"/>
          </a:p>
        </p:txBody>
      </p:sp>
      <p:pic>
        <p:nvPicPr>
          <p:cNvPr id="24" name="Picture 23" descr="A close up of a fish&#10;&#10;Description automatically generated">
            <a:extLst>
              <a:ext uri="{FF2B5EF4-FFF2-40B4-BE49-F238E27FC236}">
                <a16:creationId xmlns:a16="http://schemas.microsoft.com/office/drawing/2014/main" id="{8A06FEEE-7144-465B-B7FB-7A101A7FD09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9844" b="60469" l="10551" r="86284">
                        <a14:foregroundMark x1="17233" y1="37813" x2="19461" y2="45938"/>
                        <a14:foregroundMark x1="19461" y1="45938" x2="19461" y2="45938"/>
                        <a14:foregroundMark x1="21923" y1="37813" x2="16061" y2="38594"/>
                        <a14:foregroundMark x1="16061" y1="38594" x2="18171" y2="45469"/>
                        <a14:foregroundMark x1="11489" y1="41875" x2="11489" y2="41875"/>
                        <a14:foregroundMark x1="84760" y1="33125" x2="86284" y2="48125"/>
                        <a14:foregroundMark x1="86284" y1="48125" x2="84525" y2="49844"/>
                        <a14:foregroundMark x1="10668" y1="40000" x2="10668" y2="40000"/>
                        <a14:foregroundMark x1="61430" y1="19844" x2="61430" y2="198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260" t="15335" r="6711" b="34350"/>
          <a:stretch/>
        </p:blipFill>
        <p:spPr>
          <a:xfrm>
            <a:off x="589935" y="13126066"/>
            <a:ext cx="6990736" cy="306766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00AEA862-226A-4F75-B75D-C76715ABCA50}"/>
              </a:ext>
            </a:extLst>
          </p:cNvPr>
          <p:cNvSpPr txBox="1"/>
          <p:nvPr/>
        </p:nvSpPr>
        <p:spPr>
          <a:xfrm>
            <a:off x="8731046" y="13774994"/>
            <a:ext cx="34511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/>
              <a:t>Gambusia </a:t>
            </a:r>
            <a:r>
              <a:rPr lang="en-US" sz="2400" i="1" dirty="0" err="1"/>
              <a:t>affinis</a:t>
            </a:r>
            <a:endParaRPr lang="en-US" sz="2400" i="1" dirty="0"/>
          </a:p>
          <a:p>
            <a:r>
              <a:rPr lang="en-US" sz="2400" dirty="0"/>
              <a:t>Credit: Robbie N. </a:t>
            </a:r>
            <a:r>
              <a:rPr lang="en-US" sz="2400" dirty="0" err="1"/>
              <a:t>Cada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8065353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fish&#10;&#10;Description automatically generated">
            <a:extLst>
              <a:ext uri="{FF2B5EF4-FFF2-40B4-BE49-F238E27FC236}">
                <a16:creationId xmlns:a16="http://schemas.microsoft.com/office/drawing/2014/main" id="{76C93D57-5187-47D9-8A1F-F90B9BAEE0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620000" cy="44005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EFFD621-81FA-4AF3-B3B8-4DE54C4E174D}"/>
              </a:ext>
            </a:extLst>
          </p:cNvPr>
          <p:cNvSpPr txBox="1"/>
          <p:nvPr/>
        </p:nvSpPr>
        <p:spPr>
          <a:xfrm>
            <a:off x="8377084" y="1858297"/>
            <a:ext cx="348896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err="1"/>
              <a:t>Lepomis</a:t>
            </a:r>
            <a:r>
              <a:rPr lang="en-US" sz="2400" i="1" dirty="0"/>
              <a:t> humilis</a:t>
            </a:r>
          </a:p>
          <a:p>
            <a:r>
              <a:rPr lang="en-US" sz="2400" dirty="0"/>
              <a:t>Credit: Joseph R. </a:t>
            </a:r>
            <a:r>
              <a:rPr lang="en-US" sz="2400" dirty="0" err="1"/>
              <a:t>Tomelleri</a:t>
            </a:r>
            <a:endParaRPr lang="en-US" sz="2400" dirty="0"/>
          </a:p>
        </p:txBody>
      </p:sp>
      <p:pic>
        <p:nvPicPr>
          <p:cNvPr id="8" name="Picture 7" descr="A close up of a fish&#10;&#10;Description automatically generated">
            <a:extLst>
              <a:ext uri="{FF2B5EF4-FFF2-40B4-BE49-F238E27FC236}">
                <a16:creationId xmlns:a16="http://schemas.microsoft.com/office/drawing/2014/main" id="{6CF68298-6E90-4F1E-81F3-B60833C835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510" b="91107" l="7000" r="96250">
                        <a14:foregroundMark x1="91500" y1="30830" x2="92375" y2="53755"/>
                        <a14:foregroundMark x1="92375" y1="53755" x2="85750" y2="61265"/>
                        <a14:foregroundMark x1="85750" y1="61265" x2="85125" y2="58696"/>
                        <a14:foregroundMark x1="62500" y1="9684" x2="52750" y2="7312"/>
                        <a14:foregroundMark x1="52750" y1="7312" x2="41375" y2="7510"/>
                        <a14:foregroundMark x1="41375" y1="7510" x2="39125" y2="9091"/>
                        <a14:foregroundMark x1="8625" y1="38735" x2="7250" y2="48419"/>
                        <a14:foregroundMark x1="7250" y1="48419" x2="9250" y2="59091"/>
                        <a14:foregroundMark x1="37125" y1="87747" x2="44000" y2="91107"/>
                        <a14:foregroundMark x1="44000" y1="91107" x2="66000" y2="89328"/>
                        <a14:foregroundMark x1="66000" y1="89328" x2="81875" y2="80040"/>
                        <a14:foregroundMark x1="81875" y1="80040" x2="83000" y2="78656"/>
                        <a14:foregroundMark x1="95000" y1="37945" x2="93250" y2="61858"/>
                        <a14:foregroundMark x1="93250" y1="61858" x2="86000" y2="66601"/>
                        <a14:foregroundMark x1="96250" y1="39723" x2="95000" y2="5494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6114743"/>
            <a:ext cx="7620000" cy="48196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189CCEB-3B0D-41A3-9904-098D93E66C84}"/>
              </a:ext>
            </a:extLst>
          </p:cNvPr>
          <p:cNvSpPr txBox="1"/>
          <p:nvPr/>
        </p:nvSpPr>
        <p:spPr>
          <a:xfrm>
            <a:off x="8028039" y="7969045"/>
            <a:ext cx="348896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err="1"/>
              <a:t>Trinectes</a:t>
            </a:r>
            <a:r>
              <a:rPr lang="en-US" sz="2400" i="1" dirty="0"/>
              <a:t> maculatus</a:t>
            </a:r>
          </a:p>
          <a:p>
            <a:r>
              <a:rPr lang="en-US" sz="2400" dirty="0"/>
              <a:t>Credit: Joseph R. </a:t>
            </a:r>
            <a:r>
              <a:rPr lang="en-US" sz="2400" dirty="0" err="1"/>
              <a:t>Tomelleri</a:t>
            </a:r>
            <a:endParaRPr lang="en-US" sz="2400" dirty="0"/>
          </a:p>
        </p:txBody>
      </p:sp>
      <p:pic>
        <p:nvPicPr>
          <p:cNvPr id="11" name="Picture 10" descr="A close up of a fish&#10;&#10;Description automatically generated">
            <a:extLst>
              <a:ext uri="{FF2B5EF4-FFF2-40B4-BE49-F238E27FC236}">
                <a16:creationId xmlns:a16="http://schemas.microsoft.com/office/drawing/2014/main" id="{3BB72ED5-F743-42DD-8B74-EFBE69C69E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509" y="13073216"/>
            <a:ext cx="7620000" cy="28194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2C4EF8F-3A47-4584-9404-317BD4AB5757}"/>
              </a:ext>
            </a:extLst>
          </p:cNvPr>
          <p:cNvSpPr txBox="1"/>
          <p:nvPr/>
        </p:nvSpPr>
        <p:spPr>
          <a:xfrm>
            <a:off x="8563897" y="14020800"/>
            <a:ext cx="348896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err="1"/>
              <a:t>Ctenogobius</a:t>
            </a:r>
            <a:r>
              <a:rPr lang="en-US" sz="2400" i="1" dirty="0"/>
              <a:t> </a:t>
            </a:r>
            <a:r>
              <a:rPr lang="en-US" sz="2400" i="1" dirty="0" err="1"/>
              <a:t>shufeldti</a:t>
            </a:r>
            <a:endParaRPr lang="en-US" sz="2400" i="1" dirty="0"/>
          </a:p>
          <a:p>
            <a:r>
              <a:rPr lang="en-US" sz="2400" dirty="0"/>
              <a:t>Credit: Joseph R. </a:t>
            </a:r>
            <a:r>
              <a:rPr lang="en-US" sz="2400" dirty="0" err="1"/>
              <a:t>Tomelleri</a:t>
            </a:r>
            <a:endParaRPr lang="en-US" sz="2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948BF66-AA08-4849-B7F5-EB22DF5CDEF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201" b="89831" l="3438" r="95000">
                        <a14:foregroundMark x1="7031" y1="52542" x2="7031" y2="52542"/>
                        <a14:foregroundMark x1="3438" y1="52542" x2="3438" y2="52542"/>
                        <a14:foregroundMark x1="94531" y1="32930" x2="94531" y2="32930"/>
                        <a14:foregroundMark x1="95000" y1="62470" x2="95000" y2="6247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442504" y="3976227"/>
            <a:ext cx="6096000" cy="39338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B911129-2559-450A-9E42-2252867528BC}"/>
              </a:ext>
            </a:extLst>
          </p:cNvPr>
          <p:cNvSpPr txBox="1"/>
          <p:nvPr/>
        </p:nvSpPr>
        <p:spPr>
          <a:xfrm>
            <a:off x="13592698" y="7800169"/>
            <a:ext cx="294580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err="1"/>
              <a:t>Lepomis</a:t>
            </a:r>
            <a:r>
              <a:rPr lang="en-US" sz="2400" i="1" dirty="0"/>
              <a:t> </a:t>
            </a:r>
            <a:r>
              <a:rPr lang="en-US" sz="2400" i="1" dirty="0" err="1"/>
              <a:t>megalotis</a:t>
            </a:r>
            <a:endParaRPr lang="en-US" sz="2400" i="1" dirty="0"/>
          </a:p>
          <a:p>
            <a:r>
              <a:rPr lang="en-US" sz="2400" dirty="0"/>
              <a:t>Credit: Noel Burkhead</a:t>
            </a:r>
          </a:p>
        </p:txBody>
      </p:sp>
    </p:spTree>
    <p:extLst>
      <p:ext uri="{BB962C8B-B14F-4D97-AF65-F5344CB8AC3E}">
        <p14:creationId xmlns:p14="http://schemas.microsoft.com/office/powerpoint/2010/main" val="36836189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fish&#10;&#10;Description automatically generated">
            <a:extLst>
              <a:ext uri="{FF2B5EF4-FFF2-40B4-BE49-F238E27FC236}">
                <a16:creationId xmlns:a16="http://schemas.microsoft.com/office/drawing/2014/main" id="{D68BDD59-9777-462B-A3FA-DF20C65782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593901" cy="377558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DE8A5CB-9EC9-4D52-9E7A-8F58F79E46B6}"/>
              </a:ext>
            </a:extLst>
          </p:cNvPr>
          <p:cNvSpPr txBox="1"/>
          <p:nvPr/>
        </p:nvSpPr>
        <p:spPr>
          <a:xfrm>
            <a:off x="9212826" y="1396180"/>
            <a:ext cx="258429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err="1"/>
              <a:t>Etheostoma</a:t>
            </a:r>
            <a:r>
              <a:rPr lang="en-US" sz="2400" i="1" dirty="0"/>
              <a:t> gracile</a:t>
            </a:r>
          </a:p>
          <a:p>
            <a:r>
              <a:rPr lang="en-US" sz="2400" dirty="0"/>
              <a:t>Credit: TNACI FIN</a:t>
            </a:r>
          </a:p>
        </p:txBody>
      </p:sp>
      <p:pic>
        <p:nvPicPr>
          <p:cNvPr id="10" name="Picture 9" descr="A close up of a fish&#10;&#10;Description automatically generated">
            <a:extLst>
              <a:ext uri="{FF2B5EF4-FFF2-40B4-BE49-F238E27FC236}">
                <a16:creationId xmlns:a16="http://schemas.microsoft.com/office/drawing/2014/main" id="{711F58E6-83DE-4938-B9D3-62EDF849B9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667" b="93810" l="3333" r="99231">
                        <a14:foregroundMark x1="91538" y1="41905" x2="91282" y2="59048"/>
                        <a14:foregroundMark x1="91282" y1="59048" x2="80256" y2="65714"/>
                        <a14:foregroundMark x1="76154" y1="71429" x2="73590" y2="68095"/>
                        <a14:foregroundMark x1="59231" y1="81905" x2="55385" y2="71429"/>
                        <a14:foregroundMark x1="55385" y1="71429" x2="55897" y2="71429"/>
                        <a14:foregroundMark x1="46667" y1="72857" x2="41282" y2="78095"/>
                        <a14:foregroundMark x1="41282" y1="78095" x2="36667" y2="62857"/>
                        <a14:foregroundMark x1="36667" y1="62857" x2="37692" y2="59048"/>
                        <a14:foregroundMark x1="19487" y1="28571" x2="10769" y2="27143"/>
                        <a14:foregroundMark x1="10769" y1="27143" x2="3590" y2="38571"/>
                        <a14:foregroundMark x1="3590" y1="38571" x2="11538" y2="54286"/>
                        <a14:foregroundMark x1="11538" y1="54286" x2="20000" y2="54286"/>
                        <a14:foregroundMark x1="20000" y1="54286" x2="20000" y2="54286"/>
                        <a14:foregroundMark x1="60000" y1="25238" x2="48718" y2="14286"/>
                        <a14:foregroundMark x1="48718" y1="14286" x2="43077" y2="30000"/>
                        <a14:foregroundMark x1="43077" y1="30000" x2="42051" y2="37143"/>
                        <a14:foregroundMark x1="57692" y1="22381" x2="55641" y2="10952"/>
                        <a14:foregroundMark x1="55641" y1="10952" x2="46667" y2="6667"/>
                        <a14:foregroundMark x1="46667" y1="6667" x2="42051" y2="22381"/>
                        <a14:foregroundMark x1="42051" y1="22381" x2="40000" y2="42381"/>
                        <a14:foregroundMark x1="91026" y1="44286" x2="94872" y2="56667"/>
                        <a14:foregroundMark x1="94872" y1="56667" x2="88974" y2="61429"/>
                        <a14:foregroundMark x1="95128" y1="46667" x2="94872" y2="59524"/>
                        <a14:foregroundMark x1="94872" y1="59524" x2="90256" y2="63333"/>
                        <a14:foregroundMark x1="82308" y1="64762" x2="77949" y2="75714"/>
                        <a14:foregroundMark x1="77949" y1="75714" x2="70256" y2="83810"/>
                        <a14:foregroundMark x1="70256" y1="83810" x2="69744" y2="81429"/>
                        <a14:foregroundMark x1="98205" y1="45714" x2="93590" y2="62381"/>
                        <a14:foregroundMark x1="93590" y1="62381" x2="89744" y2="63333"/>
                        <a14:foregroundMark x1="61538" y1="78095" x2="56410" y2="89524"/>
                        <a14:foregroundMark x1="56410" y1="89524" x2="50256" y2="92381"/>
                        <a14:foregroundMark x1="50256" y1="92381" x2="51282" y2="83810"/>
                        <a14:foregroundMark x1="42821" y1="77619" x2="38718" y2="90476"/>
                        <a14:foregroundMark x1="38718" y1="90476" x2="34103" y2="93810"/>
                        <a14:foregroundMark x1="97436" y1="44286" x2="96923" y2="60476"/>
                        <a14:foregroundMark x1="96923" y1="60476" x2="92308" y2="62381"/>
                        <a14:foregroundMark x1="99487" y1="51905" x2="92308" y2="43333"/>
                        <a14:foregroundMark x1="4103" y1="53333" x2="3333" y2="6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5214784"/>
            <a:ext cx="7993626" cy="430426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4AA74BB-829F-43B7-B054-3A4F22966D50}"/>
              </a:ext>
            </a:extLst>
          </p:cNvPr>
          <p:cNvSpPr txBox="1"/>
          <p:nvPr/>
        </p:nvSpPr>
        <p:spPr>
          <a:xfrm>
            <a:off x="8834284" y="7241457"/>
            <a:ext cx="254749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err="1"/>
              <a:t>Cyrpinella</a:t>
            </a:r>
            <a:r>
              <a:rPr lang="en-US" sz="2400" i="1" dirty="0"/>
              <a:t> </a:t>
            </a:r>
            <a:r>
              <a:rPr lang="en-US" sz="2400" i="1" dirty="0" err="1"/>
              <a:t>lutrensis</a:t>
            </a:r>
            <a:endParaRPr lang="en-US" sz="2400" i="1" dirty="0"/>
          </a:p>
          <a:p>
            <a:r>
              <a:rPr lang="en-US" sz="2400" dirty="0"/>
              <a:t>Credit: TPWD</a:t>
            </a:r>
          </a:p>
        </p:txBody>
      </p:sp>
      <p:pic>
        <p:nvPicPr>
          <p:cNvPr id="13" name="Picture 12" descr="A close up of a fish&#10;&#10;Description automatically generated">
            <a:extLst>
              <a:ext uri="{FF2B5EF4-FFF2-40B4-BE49-F238E27FC236}">
                <a16:creationId xmlns:a16="http://schemas.microsoft.com/office/drawing/2014/main" id="{7651C058-A93E-4907-9B02-3F6FA149F8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356998"/>
            <a:ext cx="9270559" cy="280434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CA93453-CC0D-4846-A9AC-6CCFDBF78ECC}"/>
              </a:ext>
            </a:extLst>
          </p:cNvPr>
          <p:cNvSpPr txBox="1"/>
          <p:nvPr/>
        </p:nvSpPr>
        <p:spPr>
          <a:xfrm>
            <a:off x="10402529" y="13470193"/>
            <a:ext cx="348896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err="1"/>
              <a:t>Fundulus</a:t>
            </a:r>
            <a:r>
              <a:rPr lang="en-US" sz="2400" i="1" dirty="0"/>
              <a:t> </a:t>
            </a:r>
            <a:r>
              <a:rPr lang="en-US" sz="2400" i="1" dirty="0" err="1"/>
              <a:t>notatus</a:t>
            </a:r>
            <a:endParaRPr lang="en-US" sz="2400" i="1" dirty="0"/>
          </a:p>
          <a:p>
            <a:r>
              <a:rPr lang="en-US" sz="2400" dirty="0"/>
              <a:t>Credit: Joseph R. </a:t>
            </a:r>
            <a:r>
              <a:rPr lang="en-US" sz="2400" dirty="0" err="1"/>
              <a:t>Tomelleri</a:t>
            </a:r>
            <a:endParaRPr lang="en-US" sz="2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B250EFD-F96E-4AE7-B21F-6D0DE0789BC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119" b="89970" l="6750" r="93625">
                        <a14:foregroundMark x1="91625" y1="33739" x2="91625" y2="33739"/>
                        <a14:foregroundMark x1="10000" y1="54103" x2="10000" y2="54103"/>
                        <a14:foregroundMark x1="7000" y1="56535" x2="7000" y2="56535"/>
                        <a14:foregroundMark x1="6750" y1="54103" x2="6750" y2="54103"/>
                        <a14:foregroundMark x1="93000" y1="73252" x2="93000" y2="73252"/>
                        <a14:foregroundMark x1="93625" y1="32827" x2="93625" y2="3282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534400" y="3119437"/>
            <a:ext cx="7620000" cy="31337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F452E64-D19E-4E1A-BB2D-F9A1951BA602}"/>
              </a:ext>
            </a:extLst>
          </p:cNvPr>
          <p:cNvSpPr txBox="1"/>
          <p:nvPr/>
        </p:nvSpPr>
        <p:spPr>
          <a:xfrm>
            <a:off x="13014986" y="6257035"/>
            <a:ext cx="292099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err="1"/>
              <a:t>Pimephales</a:t>
            </a:r>
            <a:r>
              <a:rPr lang="en-US" sz="2400" i="1" dirty="0"/>
              <a:t> </a:t>
            </a:r>
            <a:r>
              <a:rPr lang="en-US" sz="2400" i="1" dirty="0" err="1"/>
              <a:t>vigilax</a:t>
            </a:r>
            <a:endParaRPr lang="en-US" sz="2400" i="1" dirty="0"/>
          </a:p>
          <a:p>
            <a:r>
              <a:rPr lang="en-US" sz="2400" dirty="0"/>
              <a:t>Credit: Fishes of Texas</a:t>
            </a:r>
          </a:p>
        </p:txBody>
      </p:sp>
    </p:spTree>
    <p:extLst>
      <p:ext uri="{BB962C8B-B14F-4D97-AF65-F5344CB8AC3E}">
        <p14:creationId xmlns:p14="http://schemas.microsoft.com/office/powerpoint/2010/main" val="1096430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fish&#10;&#10;Description automatically generated">
            <a:extLst>
              <a:ext uri="{FF2B5EF4-FFF2-40B4-BE49-F238E27FC236}">
                <a16:creationId xmlns:a16="http://schemas.microsoft.com/office/drawing/2014/main" id="{EBA45ABF-992B-44C1-8ADD-E944434FBA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452" b="92375" l="6679" r="95668">
                        <a14:foregroundMark x1="88087" y1="33724" x2="95668" y2="46921"/>
                        <a14:foregroundMark x1="95668" y1="46921" x2="87184" y2="57185"/>
                        <a14:foregroundMark x1="87184" y1="57185" x2="87184" y2="57185"/>
                        <a14:foregroundMark x1="72744" y1="15836" x2="57220" y2="7038"/>
                        <a14:foregroundMark x1="57220" y1="7038" x2="50903" y2="7331"/>
                        <a14:foregroundMark x1="50903" y1="7331" x2="49458" y2="9677"/>
                        <a14:foregroundMark x1="64801" y1="6452" x2="70397" y2="10264"/>
                        <a14:foregroundMark x1="70397" y1="10264" x2="71300" y2="12023"/>
                        <a14:foregroundMark x1="9025" y1="28152" x2="6679" y2="62463"/>
                        <a14:foregroundMark x1="64260" y1="88563" x2="60289" y2="923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" y="-1"/>
            <a:ext cx="7846143" cy="48294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9E01772-A86C-467E-8E43-EB2C80D834C0}"/>
              </a:ext>
            </a:extLst>
          </p:cNvPr>
          <p:cNvSpPr txBox="1"/>
          <p:nvPr/>
        </p:nvSpPr>
        <p:spPr>
          <a:xfrm>
            <a:off x="8868697" y="1966451"/>
            <a:ext cx="28200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err="1"/>
              <a:t>Lepomis</a:t>
            </a:r>
            <a:r>
              <a:rPr lang="en-US" sz="2400" i="1" dirty="0"/>
              <a:t> </a:t>
            </a:r>
            <a:r>
              <a:rPr lang="en-US" sz="2400" i="1" dirty="0" err="1"/>
              <a:t>macrochirus</a:t>
            </a:r>
            <a:endParaRPr lang="en-US" sz="2400" i="1" dirty="0"/>
          </a:p>
          <a:p>
            <a:r>
              <a:rPr lang="en-US" sz="2400" dirty="0"/>
              <a:t>Credit: TPWD</a:t>
            </a:r>
          </a:p>
        </p:txBody>
      </p:sp>
      <p:pic>
        <p:nvPicPr>
          <p:cNvPr id="8" name="Picture 7" descr="A close up of a fish&#10;&#10;Description automatically generated">
            <a:extLst>
              <a:ext uri="{FF2B5EF4-FFF2-40B4-BE49-F238E27FC236}">
                <a16:creationId xmlns:a16="http://schemas.microsoft.com/office/drawing/2014/main" id="{BD5A769E-5279-4132-B740-5E5AB75B67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6635851"/>
            <a:ext cx="8304747" cy="392399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84A2DA3-4AB0-4001-9347-7B031BA39166}"/>
              </a:ext>
            </a:extLst>
          </p:cNvPr>
          <p:cNvSpPr txBox="1"/>
          <p:nvPr/>
        </p:nvSpPr>
        <p:spPr>
          <a:xfrm>
            <a:off x="8475407" y="8239432"/>
            <a:ext cx="348896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err="1"/>
              <a:t>Aphredoderus</a:t>
            </a:r>
            <a:r>
              <a:rPr lang="en-US" sz="2400" i="1" dirty="0"/>
              <a:t> </a:t>
            </a:r>
            <a:r>
              <a:rPr lang="en-US" sz="2400" i="1" dirty="0" err="1"/>
              <a:t>sayanus</a:t>
            </a:r>
            <a:endParaRPr lang="en-US" sz="2400" i="1" dirty="0"/>
          </a:p>
          <a:p>
            <a:r>
              <a:rPr lang="en-US" sz="2400" dirty="0"/>
              <a:t>Credit: Joseph R. </a:t>
            </a:r>
            <a:r>
              <a:rPr lang="en-US" sz="2400" dirty="0" err="1"/>
              <a:t>Tomelleri</a:t>
            </a:r>
            <a:endParaRPr lang="en-US" sz="2400" dirty="0"/>
          </a:p>
        </p:txBody>
      </p:sp>
      <p:pic>
        <p:nvPicPr>
          <p:cNvPr id="11" name="Picture 10" descr="A close up of a fish&#10;&#10;Description automatically generated">
            <a:extLst>
              <a:ext uri="{FF2B5EF4-FFF2-40B4-BE49-F238E27FC236}">
                <a16:creationId xmlns:a16="http://schemas.microsoft.com/office/drawing/2014/main" id="{9516715F-A0F4-4010-9B5F-1CEF923868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119" b="89970" l="8500" r="94875">
                        <a14:foregroundMark x1="8500" y1="49848" x2="10875" y2="57447"/>
                        <a14:foregroundMark x1="89000" y1="30395" x2="90125" y2="42553"/>
                        <a14:foregroundMark x1="89000" y1="62614" x2="91625" y2="79027"/>
                        <a14:foregroundMark x1="91625" y1="79027" x2="87500" y2="72644"/>
                        <a14:foregroundMark x1="90125" y1="29787" x2="92250" y2="37690"/>
                        <a14:foregroundMark x1="88375" y1="73252" x2="94625" y2="75684"/>
                        <a14:foregroundMark x1="94625" y1="75684" x2="94875" y2="7386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004543"/>
            <a:ext cx="7620000" cy="313372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8C003B4-72DD-4EC2-AF6E-745243388431}"/>
              </a:ext>
            </a:extLst>
          </p:cNvPr>
          <p:cNvSpPr txBox="1"/>
          <p:nvPr/>
        </p:nvSpPr>
        <p:spPr>
          <a:xfrm>
            <a:off x="8421329" y="13937225"/>
            <a:ext cx="348896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err="1"/>
              <a:t>Pimephales</a:t>
            </a:r>
            <a:r>
              <a:rPr lang="en-US" sz="2400" i="1" dirty="0"/>
              <a:t> </a:t>
            </a:r>
            <a:r>
              <a:rPr lang="en-US" sz="2400" i="1" dirty="0" err="1"/>
              <a:t>vigilax</a:t>
            </a:r>
            <a:endParaRPr lang="en-US" sz="2400" i="1" dirty="0"/>
          </a:p>
          <a:p>
            <a:r>
              <a:rPr lang="en-US" sz="2400" dirty="0"/>
              <a:t>Credit: Joseph R. </a:t>
            </a:r>
            <a:r>
              <a:rPr lang="en-US" sz="2400" dirty="0" err="1"/>
              <a:t>Tomelleri</a:t>
            </a:r>
            <a:endParaRPr lang="en-US" sz="2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971BB8D-8E44-47F4-A7DC-26AE5AE9396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8993" b="91007" l="5124" r="94700">
                        <a14:foregroundMark x1="91166" y1="49640" x2="91166" y2="49640"/>
                        <a14:foregroundMark x1="95053" y1="66906" x2="95053" y2="66906"/>
                        <a14:foregroundMark x1="6714" y1="60791" x2="6714" y2="60791"/>
                        <a14:foregroundMark x1="5124" y1="34892" x2="5124" y2="34892"/>
                        <a14:foregroundMark x1="35159" y1="8993" x2="35159" y2="8993"/>
                        <a14:foregroundMark x1="57597" y1="91007" x2="57597" y2="9100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8915882" y="3746422"/>
            <a:ext cx="6720280" cy="330077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D6D7AB-C2CC-4CD5-8C44-A253B693F1BD}"/>
              </a:ext>
            </a:extLst>
          </p:cNvPr>
          <p:cNvSpPr txBox="1"/>
          <p:nvPr/>
        </p:nvSpPr>
        <p:spPr>
          <a:xfrm>
            <a:off x="14896117" y="3467591"/>
            <a:ext cx="243368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err="1"/>
              <a:t>Lepomis</a:t>
            </a:r>
            <a:r>
              <a:rPr lang="en-US" sz="2400" i="1" dirty="0"/>
              <a:t> </a:t>
            </a:r>
            <a:r>
              <a:rPr lang="en-US" sz="2400" i="1" dirty="0" err="1"/>
              <a:t>cyanellus</a:t>
            </a:r>
            <a:endParaRPr lang="en-US" sz="2400" i="1" dirty="0"/>
          </a:p>
          <a:p>
            <a:r>
              <a:rPr lang="en-US" sz="2400" dirty="0"/>
              <a:t>Credit: TPWD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7D5274A-7C58-41A1-BDA4-DB84B4F87AD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4598" b="93870" l="9845" r="96114">
                        <a14:foregroundMark x1="43782" y1="8238" x2="43782" y2="8238"/>
                        <a14:foregroundMark x1="96114" y1="36398" x2="96114" y2="36398"/>
                        <a14:foregroundMark x1="43782" y1="93870" x2="43782" y2="93870"/>
                        <a14:foregroundMark x1="36010" y1="8812" x2="36010" y2="8812"/>
                        <a14:foregroundMark x1="36399" y1="7854" x2="36399" y2="7854"/>
                        <a14:foregroundMark x1="33679" y1="11877" x2="33679" y2="11877"/>
                        <a14:foregroundMark x1="39896" y1="6705" x2="39896" y2="6705"/>
                        <a14:foregroundMark x1="43782" y1="4598" x2="43782" y2="459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925050" y="9235439"/>
            <a:ext cx="6516545" cy="440626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5E17BEB-5A80-4D20-A85B-C9DD2201755A}"/>
              </a:ext>
            </a:extLst>
          </p:cNvPr>
          <p:cNvSpPr txBox="1"/>
          <p:nvPr/>
        </p:nvSpPr>
        <p:spPr>
          <a:xfrm>
            <a:off x="14979937" y="8877791"/>
            <a:ext cx="271901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err="1"/>
              <a:t>Lepomis</a:t>
            </a:r>
            <a:r>
              <a:rPr lang="en-US" sz="2400" i="1" dirty="0"/>
              <a:t> </a:t>
            </a:r>
            <a:r>
              <a:rPr lang="en-US" sz="2400" i="1" dirty="0" err="1"/>
              <a:t>marginatus</a:t>
            </a:r>
            <a:endParaRPr lang="en-US" sz="2400" i="1" dirty="0"/>
          </a:p>
          <a:p>
            <a:r>
              <a:rPr lang="en-US" sz="2400" dirty="0"/>
              <a:t>Credit: TPWD</a:t>
            </a:r>
          </a:p>
        </p:txBody>
      </p:sp>
    </p:spTree>
    <p:extLst>
      <p:ext uri="{BB962C8B-B14F-4D97-AF65-F5344CB8AC3E}">
        <p14:creationId xmlns:p14="http://schemas.microsoft.com/office/powerpoint/2010/main" val="11465953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fish&#10;&#10;Description automatically generated">
            <a:extLst>
              <a:ext uri="{FF2B5EF4-FFF2-40B4-BE49-F238E27FC236}">
                <a16:creationId xmlns:a16="http://schemas.microsoft.com/office/drawing/2014/main" id="{C8DECBDD-2047-449A-8B70-8A7318E39E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14" b="87500" l="3654" r="97692">
                        <a14:foregroundMark x1="64808" y1="13793" x2="58846" y2="18534"/>
                        <a14:foregroundMark x1="58846" y1="18534" x2="59231" y2="19397"/>
                        <a14:foregroundMark x1="67500" y1="12069" x2="61731" y2="9914"/>
                        <a14:foregroundMark x1="61731" y1="9914" x2="55962" y2="11207"/>
                        <a14:foregroundMark x1="55962" y1="11207" x2="57115" y2="15948"/>
                        <a14:foregroundMark x1="8654" y1="31466" x2="3654" y2="39655"/>
                        <a14:foregroundMark x1="3654" y1="39655" x2="3077" y2="54741"/>
                        <a14:foregroundMark x1="3077" y1="54741" x2="7692" y2="64224"/>
                        <a14:foregroundMark x1="7692" y1="64224" x2="10769" y2="66379"/>
                        <a14:foregroundMark x1="7885" y1="32328" x2="3654" y2="56897"/>
                        <a14:foregroundMark x1="3654" y1="56897" x2="4038" y2="67672"/>
                        <a14:foregroundMark x1="56346" y1="72845" x2="49615" y2="79310"/>
                        <a14:foregroundMark x1="49615" y1="79310" x2="49231" y2="75431"/>
                        <a14:foregroundMark x1="49231" y1="73707" x2="49231" y2="72414"/>
                        <a14:foregroundMark x1="88269" y1="50000" x2="92885" y2="62069"/>
                        <a14:foregroundMark x1="92885" y1="62069" x2="84423" y2="68534"/>
                        <a14:foregroundMark x1="84423" y1="68534" x2="82692" y2="68103"/>
                        <a14:foregroundMark x1="93654" y1="68966" x2="88269" y2="83190"/>
                        <a14:foregroundMark x1="88269" y1="83190" x2="87885" y2="83190"/>
                        <a14:foregroundMark x1="92885" y1="69397" x2="92692" y2="85345"/>
                        <a14:foregroundMark x1="91346" y1="68966" x2="84808" y2="83621"/>
                        <a14:foregroundMark x1="85000" y1="69828" x2="73077" y2="79741"/>
                        <a14:foregroundMark x1="93846" y1="55603" x2="96346" y2="39224"/>
                        <a14:foregroundMark x1="96346" y1="39224" x2="96923" y2="37500"/>
                        <a14:foregroundMark x1="90192" y1="53879" x2="96923" y2="37069"/>
                        <a14:foregroundMark x1="95962" y1="48276" x2="97692" y2="35345"/>
                        <a14:foregroundMark x1="97692" y1="35345" x2="97692" y2="353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-1"/>
            <a:ext cx="8793090" cy="392307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95F7704-5F45-42BA-8836-E70230345427}"/>
              </a:ext>
            </a:extLst>
          </p:cNvPr>
          <p:cNvSpPr txBox="1"/>
          <p:nvPr/>
        </p:nvSpPr>
        <p:spPr>
          <a:xfrm>
            <a:off x="8868697" y="1966451"/>
            <a:ext cx="217719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err="1"/>
              <a:t>Ameiurus</a:t>
            </a:r>
            <a:r>
              <a:rPr lang="en-US" sz="2400" i="1" dirty="0"/>
              <a:t> melas</a:t>
            </a:r>
          </a:p>
          <a:p>
            <a:r>
              <a:rPr lang="en-US" sz="2400" dirty="0"/>
              <a:t>Credit: TPWD</a:t>
            </a:r>
          </a:p>
        </p:txBody>
      </p:sp>
      <p:pic>
        <p:nvPicPr>
          <p:cNvPr id="8" name="Picture 7" descr="A close up of a fish&#10;&#10;Description automatically generated">
            <a:extLst>
              <a:ext uri="{FF2B5EF4-FFF2-40B4-BE49-F238E27FC236}">
                <a16:creationId xmlns:a16="http://schemas.microsoft.com/office/drawing/2014/main" id="{C38D0130-3745-42CD-ACC7-E0B5D0E084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7063863"/>
            <a:ext cx="7698658" cy="317569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9E3DB7C-10C7-425F-B654-6F43EB998F53}"/>
              </a:ext>
            </a:extLst>
          </p:cNvPr>
          <p:cNvSpPr txBox="1"/>
          <p:nvPr/>
        </p:nvSpPr>
        <p:spPr>
          <a:xfrm>
            <a:off x="8932607" y="7988709"/>
            <a:ext cx="246926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err="1"/>
              <a:t>Cyprinella</a:t>
            </a:r>
            <a:r>
              <a:rPr lang="en-US" sz="2400" i="1" dirty="0"/>
              <a:t> </a:t>
            </a:r>
            <a:r>
              <a:rPr lang="en-US" sz="2400" i="1" dirty="0" err="1"/>
              <a:t>venusta</a:t>
            </a:r>
            <a:endParaRPr lang="en-US" sz="2400" i="1" dirty="0"/>
          </a:p>
          <a:p>
            <a:r>
              <a:rPr lang="en-US" sz="2400" dirty="0"/>
              <a:t>Credit: TPWD</a:t>
            </a:r>
          </a:p>
        </p:txBody>
      </p:sp>
      <p:pic>
        <p:nvPicPr>
          <p:cNvPr id="10" name="Picture 9" descr="A close up of a fish&#10;&#10;Description automatically generated">
            <a:extLst>
              <a:ext uri="{FF2B5EF4-FFF2-40B4-BE49-F238E27FC236}">
                <a16:creationId xmlns:a16="http://schemas.microsoft.com/office/drawing/2014/main" id="{EBCDF3C4-E90C-420B-AC23-34420E1BC3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12558658"/>
            <a:ext cx="7846142" cy="422270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FCBD0B1-B0DF-465B-B587-01342ABAFFDF}"/>
              </a:ext>
            </a:extLst>
          </p:cNvPr>
          <p:cNvSpPr txBox="1"/>
          <p:nvPr/>
        </p:nvSpPr>
        <p:spPr>
          <a:xfrm>
            <a:off x="8726129" y="13976555"/>
            <a:ext cx="222849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err="1"/>
              <a:t>Lepomis</a:t>
            </a:r>
            <a:r>
              <a:rPr lang="en-US" sz="2400" i="1" dirty="0"/>
              <a:t> </a:t>
            </a:r>
            <a:r>
              <a:rPr lang="en-US" sz="2400" i="1" dirty="0" err="1"/>
              <a:t>gulosus</a:t>
            </a:r>
            <a:endParaRPr lang="en-US" sz="2400" i="1" dirty="0"/>
          </a:p>
          <a:p>
            <a:r>
              <a:rPr lang="en-US" sz="2400" dirty="0"/>
              <a:t>Credit: TPWD</a:t>
            </a:r>
          </a:p>
        </p:txBody>
      </p:sp>
      <p:pic>
        <p:nvPicPr>
          <p:cNvPr id="12" name="Picture 11" descr="A close up of a fish&#10;&#10;Description automatically generated">
            <a:extLst>
              <a:ext uri="{FF2B5EF4-FFF2-40B4-BE49-F238E27FC236}">
                <a16:creationId xmlns:a16="http://schemas.microsoft.com/office/drawing/2014/main" id="{F852EB11-8079-453A-8407-302ECEF755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14" b="87500" l="3654" r="97692">
                        <a14:foregroundMark x1="64808" y1="13793" x2="58846" y2="18534"/>
                        <a14:foregroundMark x1="58846" y1="18534" x2="59231" y2="19397"/>
                        <a14:foregroundMark x1="67500" y1="12069" x2="61731" y2="9914"/>
                        <a14:foregroundMark x1="61731" y1="9914" x2="55962" y2="11207"/>
                        <a14:foregroundMark x1="55962" y1="11207" x2="57115" y2="15948"/>
                        <a14:foregroundMark x1="8654" y1="31466" x2="3654" y2="39655"/>
                        <a14:foregroundMark x1="3654" y1="39655" x2="3077" y2="54741"/>
                        <a14:foregroundMark x1="3077" y1="54741" x2="7692" y2="64224"/>
                        <a14:foregroundMark x1="7692" y1="64224" x2="10769" y2="66379"/>
                        <a14:foregroundMark x1="7885" y1="32328" x2="3654" y2="56897"/>
                        <a14:foregroundMark x1="3654" y1="56897" x2="4038" y2="67672"/>
                        <a14:foregroundMark x1="56346" y1="72845" x2="49615" y2="79310"/>
                        <a14:foregroundMark x1="49615" y1="79310" x2="49231" y2="75431"/>
                        <a14:foregroundMark x1="49231" y1="73707" x2="49231" y2="72414"/>
                        <a14:foregroundMark x1="88269" y1="50000" x2="92885" y2="62069"/>
                        <a14:foregroundMark x1="92885" y1="62069" x2="84423" y2="68534"/>
                        <a14:foregroundMark x1="84423" y1="68534" x2="82692" y2="68103"/>
                        <a14:foregroundMark x1="93654" y1="68966" x2="88269" y2="83190"/>
                        <a14:foregroundMark x1="88269" y1="83190" x2="87885" y2="83190"/>
                        <a14:foregroundMark x1="92885" y1="69397" x2="92692" y2="85345"/>
                        <a14:foregroundMark x1="91346" y1="68966" x2="84808" y2="83621"/>
                        <a14:foregroundMark x1="85000" y1="69828" x2="73077" y2="79741"/>
                        <a14:foregroundMark x1="93846" y1="55603" x2="96346" y2="39224"/>
                        <a14:foregroundMark x1="96346" y1="39224" x2="96923" y2="37500"/>
                        <a14:foregroundMark x1="90192" y1="53879" x2="96923" y2="37069"/>
                        <a14:foregroundMark x1="95962" y1="48276" x2="97692" y2="35345"/>
                        <a14:foregroundMark x1="97692" y1="35345" x2="97692" y2="353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52400" y="152399"/>
            <a:ext cx="8793090" cy="3923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0146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fish&#10;&#10;Description automatically generated">
            <a:extLst>
              <a:ext uri="{FF2B5EF4-FFF2-40B4-BE49-F238E27FC236}">
                <a16:creationId xmlns:a16="http://schemas.microsoft.com/office/drawing/2014/main" id="{C1E89489-4B9F-48CB-9870-3FB9B21D14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7247624" cy="45988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E27675E-471F-4FC2-92E3-64314054626B}"/>
              </a:ext>
            </a:extLst>
          </p:cNvPr>
          <p:cNvSpPr txBox="1"/>
          <p:nvPr/>
        </p:nvSpPr>
        <p:spPr>
          <a:xfrm>
            <a:off x="7999988" y="1632155"/>
            <a:ext cx="215796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err="1"/>
              <a:t>Lepomis</a:t>
            </a:r>
            <a:r>
              <a:rPr lang="en-US" sz="2400" i="1" dirty="0"/>
              <a:t> </a:t>
            </a:r>
            <a:r>
              <a:rPr lang="en-US" sz="2400" i="1" dirty="0" err="1"/>
              <a:t>auritus</a:t>
            </a:r>
            <a:endParaRPr lang="en-US" sz="2400" i="1" dirty="0"/>
          </a:p>
          <a:p>
            <a:r>
              <a:rPr lang="en-US" sz="2400" dirty="0"/>
              <a:t>Credit: TPWD</a:t>
            </a:r>
          </a:p>
        </p:txBody>
      </p:sp>
      <p:pic>
        <p:nvPicPr>
          <p:cNvPr id="8" name="Picture 7" descr="A close up of a fish&#10;&#10;Description automatically generated">
            <a:extLst>
              <a:ext uri="{FF2B5EF4-FFF2-40B4-BE49-F238E27FC236}">
                <a16:creationId xmlns:a16="http://schemas.microsoft.com/office/drawing/2014/main" id="{B1629585-30AF-4E63-863F-A18DAB99C1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53516"/>
            <a:ext cx="6750424" cy="396024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060D397-4E70-43AE-830D-83D10522463C}"/>
              </a:ext>
            </a:extLst>
          </p:cNvPr>
          <p:cNvSpPr txBox="1"/>
          <p:nvPr/>
        </p:nvSpPr>
        <p:spPr>
          <a:xfrm>
            <a:off x="7937235" y="8400508"/>
            <a:ext cx="33480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err="1"/>
              <a:t>Herichthys</a:t>
            </a:r>
            <a:r>
              <a:rPr lang="en-US" sz="2400" i="1" dirty="0"/>
              <a:t> </a:t>
            </a:r>
            <a:r>
              <a:rPr lang="en-US" sz="2400" i="1" dirty="0" err="1"/>
              <a:t>cyanoguttatus</a:t>
            </a:r>
            <a:endParaRPr lang="en-US" sz="2400" i="1" dirty="0"/>
          </a:p>
          <a:p>
            <a:r>
              <a:rPr lang="en-US" sz="2400" dirty="0"/>
              <a:t>Credit: TPWD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0C79A86-C668-4B58-9465-BCF6D0983D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2703" y="14092624"/>
            <a:ext cx="7620000" cy="16192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9633EC2-ACD1-42BF-9771-89571F87C808}"/>
              </a:ext>
            </a:extLst>
          </p:cNvPr>
          <p:cNvSpPr txBox="1"/>
          <p:nvPr/>
        </p:nvSpPr>
        <p:spPr>
          <a:xfrm>
            <a:off x="10437419" y="15274983"/>
            <a:ext cx="317490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Anguilla </a:t>
            </a:r>
            <a:r>
              <a:rPr lang="en-US" sz="2400" i="1" dirty="0" err="1"/>
              <a:t>rostrata</a:t>
            </a:r>
            <a:endParaRPr lang="en-US" sz="2400" i="1" dirty="0"/>
          </a:p>
          <a:p>
            <a:r>
              <a:rPr lang="en-US" sz="2400" dirty="0"/>
              <a:t>Credit: Joseph </a:t>
            </a:r>
            <a:r>
              <a:rPr lang="en-US" sz="2400" dirty="0" err="1"/>
              <a:t>Tomelleri</a:t>
            </a:r>
            <a:endParaRPr lang="en-US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3A95A42-E17D-4613-AD9A-8E6C1CF8AD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725" b="89725" l="6690" r="91667">
                        <a14:foregroundMark x1="9272" y1="50642" x2="10094" y2="58349"/>
                        <a14:foregroundMark x1="90141" y1="34312" x2="90376" y2="43853"/>
                        <a14:foregroundMark x1="90376" y1="43853" x2="90141" y2="44587"/>
                        <a14:foregroundMark x1="91197" y1="55780" x2="90610" y2="66972"/>
                        <a14:foregroundMark x1="40023" y1="87890" x2="47887" y2="89174"/>
                        <a14:foregroundMark x1="47887" y1="89174" x2="47535" y2="86606"/>
                        <a14:foregroundMark x1="90610" y1="34312" x2="91784" y2="41468"/>
                        <a14:foregroundMark x1="91197" y1="55229" x2="91901" y2="66789"/>
                        <a14:foregroundMark x1="91901" y1="66789" x2="91432" y2="68257"/>
                        <a14:foregroundMark x1="8451" y1="50092" x2="9859" y2="60550"/>
                        <a14:foregroundMark x1="9859" y1="60550" x2="13380" y2="61835"/>
                        <a14:foregroundMark x1="8451" y1="50642" x2="6690" y2="59633"/>
                        <a14:foregroundMark x1="6690" y1="59633" x2="11737" y2="6256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772650" y="2281237"/>
            <a:ext cx="8115300" cy="51911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3A75AA2-C042-4AE2-BFE2-2952D3D586E2}"/>
              </a:ext>
            </a:extLst>
          </p:cNvPr>
          <p:cNvSpPr txBox="1"/>
          <p:nvPr/>
        </p:nvSpPr>
        <p:spPr>
          <a:xfrm>
            <a:off x="13257788" y="7232855"/>
            <a:ext cx="405604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err="1"/>
              <a:t>Lepomis</a:t>
            </a:r>
            <a:r>
              <a:rPr lang="en-US" sz="2400" i="1" dirty="0"/>
              <a:t> </a:t>
            </a:r>
            <a:r>
              <a:rPr lang="en-US" sz="2400" i="1" dirty="0" err="1"/>
              <a:t>macrochirus</a:t>
            </a:r>
            <a:endParaRPr lang="en-US" sz="2400" i="1" dirty="0"/>
          </a:p>
          <a:p>
            <a:r>
              <a:rPr lang="en-US" sz="2400" dirty="0"/>
              <a:t>Credit: Encyclopedia Britannica</a:t>
            </a:r>
          </a:p>
        </p:txBody>
      </p:sp>
    </p:spTree>
    <p:extLst>
      <p:ext uri="{BB962C8B-B14F-4D97-AF65-F5344CB8AC3E}">
        <p14:creationId xmlns:p14="http://schemas.microsoft.com/office/powerpoint/2010/main" val="1033618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908</TotalTime>
  <Words>147</Words>
  <Application>Microsoft Office PowerPoint</Application>
  <PresentationFormat>Custom</PresentationFormat>
  <Paragraphs>46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Kinard, Sean</dc:creator>
  <cp:lastModifiedBy>Sean</cp:lastModifiedBy>
  <cp:revision>44</cp:revision>
  <dcterms:created xsi:type="dcterms:W3CDTF">2019-09-05T14:26:03Z</dcterms:created>
  <dcterms:modified xsi:type="dcterms:W3CDTF">2021-06-19T00:47:57Z</dcterms:modified>
</cp:coreProperties>
</file>